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4" r:id="rId6"/>
    <p:sldId id="260" r:id="rId7"/>
    <p:sldId id="267" r:id="rId8"/>
    <p:sldId id="266" r:id="rId9"/>
    <p:sldId id="265" r:id="rId10"/>
    <p:sldId id="262" r:id="rId11"/>
    <p:sldId id="261" r:id="rId12"/>
    <p:sldId id="26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489A"/>
    <a:srgbClr val="BE2848"/>
    <a:srgbClr val="3CA1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171"/>
    <p:restoredTop sz="96755"/>
  </p:normalViewPr>
  <p:slideViewPr>
    <p:cSldViewPr snapToGrid="0" snapToObjects="1" showGuides="1">
      <p:cViewPr>
        <p:scale>
          <a:sx n="130" d="100"/>
          <a:sy n="130" d="100"/>
        </p:scale>
        <p:origin x="416" y="4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tiff>
</file>

<file path=ppt/media/image3.tiff>
</file>

<file path=ppt/media/image4.tiff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679731-FA73-F741-A86A-3350B0E78762}" type="datetimeFigureOut">
              <a:rPr lang="fr-FR" smtClean="0"/>
              <a:t>27/06/2017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453A2B-0BEC-2F48-BA42-0D050E034F7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8214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53A2B-0BEC-2F48-BA42-0D050E034F7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64123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53A2B-0BEC-2F48-BA42-0D050E034F78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50302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53A2B-0BEC-2F48-BA42-0D050E034F78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27052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53A2B-0BEC-2F48-BA42-0D050E034F7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28669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53A2B-0BEC-2F48-BA42-0D050E034F78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2409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53A2B-0BEC-2F48-BA42-0D050E034F7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04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53A2B-0BEC-2F48-BA42-0D050E034F7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0883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53A2B-0BEC-2F48-BA42-0D050E034F78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335393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53A2B-0BEC-2F48-BA42-0D050E034F78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6985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53A2B-0BEC-2F48-BA42-0D050E034F78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57152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53A2B-0BEC-2F48-BA42-0D050E034F78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9792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72122-EFA3-2D4E-8AE9-6EC25FF017CC}" type="datetime1">
              <a:rPr lang="fr-FR" smtClean="0"/>
              <a:t>27/06/2017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5938-31CD-1D4D-A7DA-C70B41CD3E3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0245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46BA2-6DD3-B145-8323-965DA84D2D19}" type="datetime1">
              <a:rPr lang="fr-FR" smtClean="0"/>
              <a:t>27/06/2017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5938-31CD-1D4D-A7DA-C70B41CD3E3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5909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3555D-E25E-CF4C-AF0F-DE70524B4700}" type="datetime1">
              <a:rPr lang="fr-FR" smtClean="0"/>
              <a:t>27/06/2017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5938-31CD-1D4D-A7DA-C70B41CD3E3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6616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C0F30-6741-CF4C-8AA0-FA081DC18D72}" type="datetime1">
              <a:rPr lang="fr-FR" smtClean="0"/>
              <a:t>27/06/2017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5938-31CD-1D4D-A7DA-C70B41CD3E3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337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72345-A587-8E4C-8A37-B68B5E929947}" type="datetime1">
              <a:rPr lang="fr-FR" smtClean="0"/>
              <a:t>27/06/2017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5938-31CD-1D4D-A7DA-C70B41CD3E3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3904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0C4AB-2338-2C4F-8AAD-72E5CDC4C6DA}" type="datetime1">
              <a:rPr lang="fr-FR" smtClean="0"/>
              <a:t>27/06/2017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5938-31CD-1D4D-A7DA-C70B41CD3E3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9913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B8825-3BA8-1343-91B7-CE90FB48D518}" type="datetime1">
              <a:rPr lang="fr-FR" smtClean="0"/>
              <a:t>27/06/2017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5938-31CD-1D4D-A7DA-C70B41CD3E3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5473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45862-4F5D-774F-9D5A-8EFFFE47ABDE}" type="datetime1">
              <a:rPr lang="fr-FR" smtClean="0"/>
              <a:t>27/06/2017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5938-31CD-1D4D-A7DA-C70B41CD3E3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0891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0EFC6-D717-4A4C-BE47-815044BEC2C5}" type="datetime1">
              <a:rPr lang="fr-FR" smtClean="0"/>
              <a:t>27/06/2017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5938-31CD-1D4D-A7DA-C70B41CD3E3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8031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F08A-0322-5E4C-9908-06316ABEF1AE}" type="datetime1">
              <a:rPr lang="fr-FR" smtClean="0"/>
              <a:t>27/06/2017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5938-31CD-1D4D-A7DA-C70B41CD3E3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3092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D218B-65C0-0A4F-A9A2-396F3D5F91CA}" type="datetime1">
              <a:rPr lang="fr-FR" smtClean="0"/>
              <a:t>27/06/2017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5938-31CD-1D4D-A7DA-C70B41CD3E3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573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D22321-B949-B54F-B0C6-58A1D6206AFD}" type="datetime1">
              <a:rPr lang="fr-FR" smtClean="0"/>
              <a:t>27/06/2017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D85938-31CD-1D4D-A7DA-C70B41CD3E3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6051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14.png"/><Relationship Id="rId9" Type="http://schemas.openxmlformats.org/officeDocument/2006/relationships/image" Target="../media/image15.png"/><Relationship Id="rId10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4.tiff"/><Relationship Id="rId5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4687503"/>
          </a:xfrm>
          <a:prstGeom prst="rect">
            <a:avLst/>
          </a:prstGeom>
          <a:solidFill>
            <a:srgbClr val="6648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3351" y="1545591"/>
            <a:ext cx="6285297" cy="31419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53350" y="172631"/>
            <a:ext cx="62852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Projet d’application </a:t>
            </a:r>
          </a:p>
          <a:p>
            <a:pPr algn="ctr"/>
            <a:r>
              <a:rPr lang="fr-F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3</a:t>
            </a:r>
            <a:r>
              <a:rPr lang="fr-FR" sz="3600" baseline="300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ème</a:t>
            </a:r>
            <a:r>
              <a:rPr lang="fr-F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 STI 2017</a:t>
            </a:r>
            <a:endParaRPr lang="fr-F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-1" y="4687503"/>
            <a:ext cx="2953350" cy="217049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lvl="1"/>
            <a:r>
              <a:rPr lang="fr-FR" sz="2000" b="1" dirty="0" smtClean="0">
                <a:latin typeface="Helvetica Neue" charset="0"/>
                <a:ea typeface="Helvetica Neue" charset="0"/>
                <a:cs typeface="Helvetica Neue" charset="0"/>
              </a:rPr>
              <a:t>Encadrant</a:t>
            </a:r>
          </a:p>
          <a:p>
            <a:pPr lvl="1"/>
            <a:r>
              <a:rPr lang="fr-FR" dirty="0" smtClean="0">
                <a:latin typeface="Helvetica Neue" charset="0"/>
                <a:ea typeface="Helvetica Neue" charset="0"/>
                <a:cs typeface="Helvetica Neue" charset="0"/>
              </a:rPr>
              <a:t>A. HAFIANE</a:t>
            </a:r>
            <a:endParaRPr lang="fr-F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238647" y="4687502"/>
            <a:ext cx="2843625" cy="217049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r"/>
            <a:r>
              <a:rPr lang="fr-FR" sz="2000" b="1" dirty="0" smtClean="0">
                <a:latin typeface="Helvetica Neue" charset="0"/>
                <a:ea typeface="Helvetica Neue" charset="0"/>
                <a:cs typeface="Helvetica Neue" charset="0"/>
              </a:rPr>
              <a:t>Etudiants</a:t>
            </a:r>
            <a:endParaRPr lang="fr-FR" b="1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algn="r"/>
            <a:r>
              <a:rPr lang="fr-FR" dirty="0" smtClean="0">
                <a:latin typeface="Helvetica Neue" charset="0"/>
                <a:ea typeface="Helvetica Neue" charset="0"/>
                <a:cs typeface="Helvetica Neue" charset="0"/>
              </a:rPr>
              <a:t>C. BERTUGLIA</a:t>
            </a:r>
          </a:p>
          <a:p>
            <a:pPr algn="r"/>
            <a:r>
              <a:rPr lang="fr-FR" dirty="0" smtClean="0">
                <a:latin typeface="Helvetica Neue" charset="0"/>
                <a:ea typeface="Helvetica Neue" charset="0"/>
                <a:cs typeface="Helvetica Neue" charset="0"/>
              </a:rPr>
              <a:t>F. FROGER</a:t>
            </a:r>
          </a:p>
          <a:p>
            <a:pPr algn="r"/>
            <a:r>
              <a:rPr lang="fr-FR" dirty="0" err="1" smtClean="0">
                <a:latin typeface="Helvetica Neue" charset="0"/>
                <a:ea typeface="Helvetica Neue" charset="0"/>
                <a:cs typeface="Helvetica Neue" charset="0"/>
              </a:rPr>
              <a:t>T</a:t>
            </a:r>
            <a:r>
              <a:rPr lang="fr-FR" dirty="0" smtClean="0">
                <a:latin typeface="Helvetica Neue" charset="0"/>
                <a:ea typeface="Helvetica Neue" charset="0"/>
                <a:cs typeface="Helvetica Neue" charset="0"/>
              </a:rPr>
              <a:t>. LUU</a:t>
            </a:r>
          </a:p>
          <a:p>
            <a:pPr algn="r"/>
            <a:r>
              <a:rPr lang="fr-FR" dirty="0" smtClean="0">
                <a:latin typeface="Helvetica Neue" charset="0"/>
                <a:ea typeface="Helvetica Neue" charset="0"/>
                <a:cs typeface="Helvetica Neue" charset="0"/>
              </a:rPr>
              <a:t>F. RONTEIX--JACQUET</a:t>
            </a:r>
            <a:endParaRPr lang="fr-F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53349" y="4687502"/>
            <a:ext cx="6285298" cy="2170498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fr-FR" sz="20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Projet d’implémentation de </a:t>
            </a:r>
            <a:r>
              <a:rPr lang="fr-FR" sz="20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réseaux neuronaux</a:t>
            </a:r>
            <a:endParaRPr lang="fr-FR" sz="2000" i="1" dirty="0" smtClean="0">
              <a:solidFill>
                <a:schemeClr val="tx1">
                  <a:lumMod val="75000"/>
                  <a:lumOff val="2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algn="ctr"/>
            <a:r>
              <a:rPr lang="fr-FR" sz="2000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Convolutifs</a:t>
            </a:r>
            <a:r>
              <a:rPr lang="fr-FR" sz="20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fr-FR" sz="20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sur une </a:t>
            </a:r>
            <a:r>
              <a:rPr lang="fr-FR" sz="2000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Raspberry</a:t>
            </a:r>
            <a:r>
              <a:rPr lang="fr-FR" sz="20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fr-FR" sz="20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pi 3 </a:t>
            </a:r>
            <a:r>
              <a:rPr lang="fr-FR" sz="20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pour</a:t>
            </a:r>
          </a:p>
          <a:p>
            <a:pPr algn="ctr"/>
            <a:r>
              <a:rPr lang="fr-FR" sz="20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la </a:t>
            </a:r>
            <a:r>
              <a:rPr lang="fr-FR" sz="20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reconnaissance d’objet</a:t>
            </a:r>
            <a:endParaRPr lang="fr-FR" sz="2000" i="1" dirty="0">
              <a:solidFill>
                <a:schemeClr val="tx1">
                  <a:lumMod val="75000"/>
                  <a:lumOff val="2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359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073" t="394" r="10787" b="2114"/>
          <a:stretch/>
        </p:blipFill>
        <p:spPr>
          <a:xfrm rot="5400000">
            <a:off x="5847735" y="529610"/>
            <a:ext cx="496530" cy="118872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0" y="206478"/>
            <a:ext cx="12192000" cy="584775"/>
            <a:chOff x="0" y="285135"/>
            <a:chExt cx="12192000" cy="584775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0" y="577523"/>
              <a:ext cx="12192000" cy="0"/>
            </a:xfrm>
            <a:prstGeom prst="line">
              <a:avLst/>
            </a:prstGeom>
            <a:ln w="127000">
              <a:solidFill>
                <a:srgbClr val="6648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4330725" y="285135"/>
              <a:ext cx="3530549" cy="5847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3200" b="1" dirty="0" smtClean="0">
                  <a:solidFill>
                    <a:srgbClr val="66489A"/>
                  </a:solidFill>
                  <a:latin typeface="Helvetica Neue" charset="0"/>
                  <a:ea typeface="Helvetica Neue" charset="0"/>
                  <a:cs typeface="Helvetica Neue" charset="0"/>
                </a:rPr>
                <a:t>Benchmark </a:t>
              </a:r>
              <a:r>
                <a:rPr lang="fr-FR" sz="3200" b="1" dirty="0" err="1" smtClean="0">
                  <a:solidFill>
                    <a:srgbClr val="66489A"/>
                  </a:solidFill>
                  <a:latin typeface="Helvetica Neue" charset="0"/>
                  <a:ea typeface="Helvetica Neue" charset="0"/>
                  <a:cs typeface="Helvetica Neue" charset="0"/>
                </a:rPr>
                <a:t>Yolo</a:t>
              </a:r>
              <a:endParaRPr lang="fr-FR" b="1" dirty="0">
                <a:solidFill>
                  <a:srgbClr val="66489A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5938-31CD-1D4D-A7DA-C70B41CD3E3F}" type="slidenum">
              <a:rPr lang="fr-FR" smtClean="0"/>
              <a:t>10</a:t>
            </a:fld>
            <a:endParaRPr lang="fr-FR"/>
          </a:p>
        </p:txBody>
      </p:sp>
      <p:grpSp>
        <p:nvGrpSpPr>
          <p:cNvPr id="22" name="Group 21"/>
          <p:cNvGrpSpPr/>
          <p:nvPr/>
        </p:nvGrpSpPr>
        <p:grpSpPr>
          <a:xfrm>
            <a:off x="0" y="922657"/>
            <a:ext cx="12192001" cy="2364997"/>
            <a:chOff x="0" y="922657"/>
            <a:chExt cx="12192001" cy="236499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924515"/>
              <a:ext cx="1745148" cy="1995665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149" y="924515"/>
              <a:ext cx="1745148" cy="199566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86863" y="924515"/>
              <a:ext cx="1745148" cy="1995665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28577" y="922657"/>
              <a:ext cx="1745148" cy="1995665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46853" y="922657"/>
              <a:ext cx="1745148" cy="1995665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66858" y="922657"/>
              <a:ext cx="1745148" cy="1995665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01705" y="922657"/>
              <a:ext cx="1745148" cy="1995665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0" y="2918322"/>
              <a:ext cx="17451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smtClean="0">
                  <a:latin typeface="Helvetica" charset="0"/>
                  <a:ea typeface="Helvetica" charset="0"/>
                  <a:cs typeface="Helvetica" charset="0"/>
                </a:rPr>
                <a:t>50x50</a:t>
              </a:r>
              <a:endParaRPr lang="fr-FR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736565" y="2918322"/>
              <a:ext cx="17451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smtClean="0">
                  <a:latin typeface="Helvetica" charset="0"/>
                  <a:ea typeface="Helvetica" charset="0"/>
                  <a:cs typeface="Helvetica" charset="0"/>
                </a:rPr>
                <a:t>100x100</a:t>
              </a:r>
              <a:endParaRPr lang="fr-FR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458150" y="2918322"/>
              <a:ext cx="17451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smtClean="0">
                  <a:latin typeface="Helvetica" charset="0"/>
                  <a:ea typeface="Helvetica" charset="0"/>
                  <a:cs typeface="Helvetica" charset="0"/>
                </a:rPr>
                <a:t>224x224</a:t>
              </a:r>
              <a:endParaRPr lang="fr-FR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221708" y="2917393"/>
              <a:ext cx="17451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smtClean="0">
                  <a:latin typeface="Helvetica" charset="0"/>
                  <a:ea typeface="Helvetica" charset="0"/>
                  <a:cs typeface="Helvetica" charset="0"/>
                </a:rPr>
                <a:t>416x416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963422" y="2917393"/>
              <a:ext cx="17451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smtClean="0">
                  <a:latin typeface="Helvetica" charset="0"/>
                  <a:ea typeface="Helvetica" charset="0"/>
                  <a:cs typeface="Helvetica" charset="0"/>
                </a:rPr>
                <a:t>500x500</a:t>
              </a:r>
              <a:endParaRPr lang="fr-FR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715439" y="2917392"/>
              <a:ext cx="17451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smtClean="0">
                  <a:latin typeface="Helvetica" charset="0"/>
                  <a:ea typeface="Helvetica" charset="0"/>
                  <a:cs typeface="Helvetica" charset="0"/>
                </a:rPr>
                <a:t>1000x1000</a:t>
              </a:r>
              <a:endParaRPr lang="fr-FR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0439982" y="2917392"/>
              <a:ext cx="17451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smtClean="0">
                  <a:latin typeface="Helvetica" charset="0"/>
                  <a:ea typeface="Helvetica" charset="0"/>
                  <a:cs typeface="Helvetica" charset="0"/>
                </a:rPr>
                <a:t>2000x2000</a:t>
              </a:r>
              <a:endParaRPr lang="fr-FR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481780" y="4911200"/>
            <a:ext cx="57420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latin typeface="Helvetica Neue" charset="0"/>
                <a:ea typeface="Helvetica Neue" charset="0"/>
                <a:cs typeface="Helvetica Neue" charset="0"/>
              </a:rPr>
              <a:t>Performance sur CPU seulement :</a:t>
            </a:r>
          </a:p>
          <a:p>
            <a:r>
              <a:rPr lang="fr-FR" dirty="0" smtClean="0">
                <a:latin typeface="Helvetica Neue" charset="0"/>
                <a:ea typeface="Helvetica Neue" charset="0"/>
                <a:cs typeface="Helvetica Neue" charset="0"/>
              </a:rPr>
              <a:t>PC (Intel i5-3230 2.6GHz) : 18.3 sec</a:t>
            </a:r>
          </a:p>
          <a:p>
            <a:r>
              <a:rPr lang="fr-FR" dirty="0" smtClean="0">
                <a:latin typeface="Helvetica Neue" charset="0"/>
                <a:ea typeface="Helvetica Neue" charset="0"/>
                <a:cs typeface="Helvetica Neue" charset="0"/>
              </a:rPr>
              <a:t>RPI (</a:t>
            </a:r>
            <a:r>
              <a:rPr lang="fr-FR" dirty="0" err="1" smtClean="0">
                <a:latin typeface="Helvetica Neue" charset="0"/>
                <a:ea typeface="Helvetica Neue" charset="0"/>
                <a:cs typeface="Helvetica Neue" charset="0"/>
              </a:rPr>
              <a:t>Broadcom</a:t>
            </a:r>
            <a:r>
              <a:rPr lang="fr-FR" dirty="0" smtClean="0">
                <a:latin typeface="Helvetica Neue" charset="0"/>
                <a:ea typeface="Helvetica Neue" charset="0"/>
                <a:cs typeface="Helvetica Neue" charset="0"/>
              </a:rPr>
              <a:t> 2837 1.2 GHz) : 340 sec</a:t>
            </a:r>
            <a:endParaRPr lang="fr-F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547582"/>
              </p:ext>
            </p:extLst>
          </p:nvPr>
        </p:nvGraphicFramePr>
        <p:xfrm>
          <a:off x="0" y="3436158"/>
          <a:ext cx="12185131" cy="111252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740733"/>
                <a:gridCol w="1740733"/>
                <a:gridCol w="1740733"/>
                <a:gridCol w="1740733"/>
                <a:gridCol w="1740733"/>
                <a:gridCol w="1740733"/>
                <a:gridCol w="1740733"/>
              </a:tblGrid>
              <a:tr h="370840">
                <a:tc>
                  <a:txBody>
                    <a:bodyPr/>
                    <a:lstStyle/>
                    <a:p>
                      <a:r>
                        <a:rPr lang="fr-FR" b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Monitor</a:t>
                      </a:r>
                      <a:r>
                        <a:rPr lang="fr-FR" b="0" baseline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 (0)</a:t>
                      </a:r>
                      <a:endParaRPr lang="fr-FR" b="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Monitor</a:t>
                      </a:r>
                      <a:r>
                        <a:rPr lang="fr-FR" b="0" baseline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 (0)</a:t>
                      </a:r>
                      <a:endParaRPr lang="fr-FR" b="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Monitor</a:t>
                      </a:r>
                      <a:r>
                        <a:rPr lang="fr-FR" b="0" baseline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 (0)</a:t>
                      </a:r>
                      <a:endParaRPr lang="fr-FR" b="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Monitor (44)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Monitor (48)</a:t>
                      </a:r>
                      <a:endParaRPr lang="fr-FR" b="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Monitor (62)</a:t>
                      </a:r>
                      <a:endParaRPr lang="fr-FR" b="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Monitor</a:t>
                      </a:r>
                      <a:r>
                        <a:rPr lang="fr-FR" b="0" baseline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 (61)</a:t>
                      </a:r>
                      <a:endParaRPr lang="fr-FR" b="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b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Laptop</a:t>
                      </a:r>
                      <a:r>
                        <a:rPr lang="fr-FR" b="0" baseline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 (0)</a:t>
                      </a:r>
                      <a:endParaRPr lang="fr-FR" b="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Laptop (85)</a:t>
                      </a:r>
                      <a:endParaRPr lang="fr-FR" b="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Laptop (91)</a:t>
                      </a:r>
                      <a:endParaRPr lang="fr-FR" b="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Laptop (87)</a:t>
                      </a:r>
                      <a:endParaRPr lang="fr-FR" b="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Laptop (88)</a:t>
                      </a:r>
                      <a:endParaRPr lang="fr-FR" b="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Laptop (88)</a:t>
                      </a:r>
                      <a:endParaRPr lang="fr-FR" b="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Laptop (88)</a:t>
                      </a:r>
                      <a:endParaRPr lang="fr-FR" b="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fr-FR" b="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E (24)</a:t>
                      </a:r>
                      <a:endParaRPr lang="fr-FR" b="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E (42)</a:t>
                      </a:r>
                      <a:endParaRPr lang="fr-FR" b="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E (28)</a:t>
                      </a:r>
                      <a:endParaRPr lang="fr-FR" b="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E (31)</a:t>
                      </a:r>
                      <a:endParaRPr lang="fr-FR" b="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E (31)</a:t>
                      </a:r>
                      <a:endParaRPr lang="fr-FR" b="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Book</a:t>
                      </a:r>
                      <a:r>
                        <a:rPr lang="fr-FR" b="0" baseline="0" dirty="0" smtClean="0">
                          <a:latin typeface="Helvetica" charset="0"/>
                          <a:ea typeface="Helvetica" charset="0"/>
                          <a:cs typeface="Helvetica" charset="0"/>
                        </a:rPr>
                        <a:t> (28)</a:t>
                      </a:r>
                      <a:endParaRPr lang="fr-FR" b="0" dirty="0">
                        <a:latin typeface="Helvetica" charset="0"/>
                        <a:ea typeface="Helvetica" charset="0"/>
                        <a:cs typeface="Helvetica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8840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073" t="394" r="10787" b="2114"/>
          <a:stretch/>
        </p:blipFill>
        <p:spPr>
          <a:xfrm rot="5400000">
            <a:off x="5847735" y="529610"/>
            <a:ext cx="496530" cy="118872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0" y="206478"/>
            <a:ext cx="12192000" cy="584775"/>
            <a:chOff x="0" y="285135"/>
            <a:chExt cx="12192000" cy="584775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0" y="577523"/>
              <a:ext cx="12192000" cy="0"/>
            </a:xfrm>
            <a:prstGeom prst="line">
              <a:avLst/>
            </a:prstGeom>
            <a:ln w="127000">
              <a:solidFill>
                <a:srgbClr val="6648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2528580" y="285135"/>
              <a:ext cx="7453620" cy="5847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3200" b="1" dirty="0" smtClean="0">
                  <a:solidFill>
                    <a:srgbClr val="66489A"/>
                  </a:solidFill>
                  <a:latin typeface="Helvetica Neue" charset="0"/>
                  <a:ea typeface="Helvetica Neue" charset="0"/>
                  <a:cs typeface="Helvetica Neue" charset="0"/>
                </a:rPr>
                <a:t>Implémentation IA vision</a:t>
              </a:r>
              <a:endParaRPr lang="fr-FR" b="1" dirty="0">
                <a:solidFill>
                  <a:srgbClr val="66489A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5938-31CD-1D4D-A7DA-C70B41CD3E3F}" type="slidenum">
              <a:rPr lang="fr-FR" smtClean="0"/>
              <a:t>11</a:t>
            </a:fld>
            <a:endParaRPr lang="fr-FR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304506"/>
            <a:ext cx="54864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125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073" t="394" r="10787" b="2114"/>
          <a:stretch/>
        </p:blipFill>
        <p:spPr>
          <a:xfrm rot="5400000">
            <a:off x="5847735" y="529610"/>
            <a:ext cx="496530" cy="118872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0" y="206478"/>
            <a:ext cx="12192000" cy="584775"/>
            <a:chOff x="0" y="285135"/>
            <a:chExt cx="12192000" cy="584775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0" y="577523"/>
              <a:ext cx="12192000" cy="0"/>
            </a:xfrm>
            <a:prstGeom prst="line">
              <a:avLst/>
            </a:prstGeom>
            <a:ln w="127000">
              <a:solidFill>
                <a:srgbClr val="6648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5118535" y="285135"/>
              <a:ext cx="1954930" cy="5847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3200" b="1" smtClean="0">
                  <a:solidFill>
                    <a:srgbClr val="66489A"/>
                  </a:solidFill>
                  <a:latin typeface="Helvetica Neue" charset="0"/>
                  <a:ea typeface="Helvetica Neue" charset="0"/>
                  <a:cs typeface="Helvetica Neue" charset="0"/>
                </a:rPr>
                <a:t>DEMO</a:t>
              </a:r>
              <a:endParaRPr lang="fr-FR" b="1" dirty="0">
                <a:solidFill>
                  <a:srgbClr val="66489A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5938-31CD-1D4D-A7DA-C70B41CD3E3F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7262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073" t="394" r="10787" b="2114"/>
          <a:stretch/>
        </p:blipFill>
        <p:spPr>
          <a:xfrm rot="5400000">
            <a:off x="5847735" y="529610"/>
            <a:ext cx="496530" cy="118872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0" y="176981"/>
            <a:ext cx="12192000" cy="584775"/>
            <a:chOff x="0" y="255638"/>
            <a:chExt cx="12192000" cy="584775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0" y="577523"/>
              <a:ext cx="12192000" cy="0"/>
            </a:xfrm>
            <a:prstGeom prst="line">
              <a:avLst/>
            </a:prstGeom>
            <a:ln w="127000">
              <a:solidFill>
                <a:srgbClr val="6648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4547418" y="255638"/>
              <a:ext cx="2934930" cy="5847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3200" b="1" dirty="0" smtClean="0">
                  <a:solidFill>
                    <a:srgbClr val="66489A"/>
                  </a:solidFill>
                  <a:latin typeface="Helvetica Neue" charset="0"/>
                  <a:ea typeface="Helvetica Neue" charset="0"/>
                  <a:cs typeface="Helvetica Neue" charset="0"/>
                </a:rPr>
                <a:t>Le sujet</a:t>
              </a:r>
              <a:endParaRPr lang="fr-FR" b="1" dirty="0">
                <a:solidFill>
                  <a:srgbClr val="66489A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5938-31CD-1D4D-A7DA-C70B41CD3E3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4076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073" t="394" r="10787" b="2114"/>
          <a:stretch/>
        </p:blipFill>
        <p:spPr>
          <a:xfrm rot="5400000">
            <a:off x="5847735" y="529610"/>
            <a:ext cx="496530" cy="118872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0" y="206478"/>
            <a:ext cx="12192000" cy="584775"/>
            <a:chOff x="0" y="285135"/>
            <a:chExt cx="12192000" cy="584775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0" y="577523"/>
              <a:ext cx="12192000" cy="0"/>
            </a:xfrm>
            <a:prstGeom prst="line">
              <a:avLst/>
            </a:prstGeom>
            <a:ln w="127000">
              <a:solidFill>
                <a:srgbClr val="6648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3389056" y="285135"/>
              <a:ext cx="5413887" cy="5847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3200" b="1" dirty="0" smtClean="0">
                  <a:solidFill>
                    <a:srgbClr val="66489A"/>
                  </a:solidFill>
                  <a:latin typeface="Helvetica Neue" charset="0"/>
                  <a:ea typeface="Helvetica Neue" charset="0"/>
                  <a:cs typeface="Helvetica Neue" charset="0"/>
                </a:rPr>
                <a:t>L’organisation du travail</a:t>
              </a:r>
              <a:endParaRPr lang="fr-FR" b="1" dirty="0">
                <a:solidFill>
                  <a:srgbClr val="66489A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5938-31CD-1D4D-A7DA-C70B41CD3E3F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3329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073" t="394" r="10787" b="2114"/>
          <a:stretch/>
        </p:blipFill>
        <p:spPr>
          <a:xfrm rot="5400000">
            <a:off x="5847735" y="529610"/>
            <a:ext cx="496530" cy="118872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0" y="206478"/>
            <a:ext cx="12192000" cy="584775"/>
            <a:chOff x="0" y="285135"/>
            <a:chExt cx="12192000" cy="584775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0" y="577523"/>
              <a:ext cx="12192000" cy="0"/>
            </a:xfrm>
            <a:prstGeom prst="line">
              <a:avLst/>
            </a:prstGeom>
            <a:ln w="127000">
              <a:solidFill>
                <a:srgbClr val="6648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4973586" y="285135"/>
              <a:ext cx="2244828" cy="5847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3200" b="1" smtClean="0">
                  <a:solidFill>
                    <a:srgbClr val="66489A"/>
                  </a:solidFill>
                  <a:latin typeface="Helvetica Neue" charset="0"/>
                  <a:ea typeface="Helvetica Neue" charset="0"/>
                  <a:cs typeface="Helvetica Neue" charset="0"/>
                </a:rPr>
                <a:t>La vision</a:t>
              </a:r>
              <a:endParaRPr lang="fr-FR" b="1" dirty="0">
                <a:solidFill>
                  <a:srgbClr val="66489A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5938-31CD-1D4D-A7DA-C70B41CD3E3F}" type="slidenum">
              <a:rPr lang="fr-FR" smtClean="0"/>
              <a:t>4</a:t>
            </a:fld>
            <a:endParaRPr lang="fr-FR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30011"/>
            <a:ext cx="12192000" cy="399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18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073" t="394" r="10787" b="2114"/>
          <a:stretch/>
        </p:blipFill>
        <p:spPr>
          <a:xfrm rot="5400000">
            <a:off x="5847735" y="529610"/>
            <a:ext cx="496530" cy="118872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0" y="206478"/>
            <a:ext cx="12192000" cy="584775"/>
            <a:chOff x="0" y="285135"/>
            <a:chExt cx="12192000" cy="584775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0" y="577523"/>
              <a:ext cx="12192000" cy="0"/>
            </a:xfrm>
            <a:prstGeom prst="line">
              <a:avLst/>
            </a:prstGeom>
            <a:ln w="127000">
              <a:solidFill>
                <a:srgbClr val="6648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4890780" y="285135"/>
              <a:ext cx="2410440" cy="5847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3200" b="1" smtClean="0">
                  <a:solidFill>
                    <a:srgbClr val="66489A"/>
                  </a:solidFill>
                  <a:latin typeface="Helvetica Neue" charset="0"/>
                  <a:ea typeface="Helvetica Neue" charset="0"/>
                  <a:cs typeface="Helvetica Neue" charset="0"/>
                </a:rPr>
                <a:t>L’affichage</a:t>
              </a:r>
              <a:endParaRPr lang="fr-FR" b="1" dirty="0">
                <a:solidFill>
                  <a:srgbClr val="66489A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5938-31CD-1D4D-A7DA-C70B41CD3E3F}" type="slidenum">
              <a:rPr lang="fr-FR" smtClean="0"/>
              <a:t>5</a:t>
            </a:fld>
            <a:endParaRPr lang="fr-FR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4376" y="2041044"/>
            <a:ext cx="4561624" cy="29341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27" t="7274" r="8603" b="22437"/>
          <a:stretch/>
        </p:blipFill>
        <p:spPr>
          <a:xfrm>
            <a:off x="6096000" y="2041042"/>
            <a:ext cx="4409131" cy="2934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038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073" t="394" r="10787" b="2114"/>
          <a:stretch/>
        </p:blipFill>
        <p:spPr>
          <a:xfrm rot="5400000">
            <a:off x="5847735" y="529610"/>
            <a:ext cx="496530" cy="118872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0" y="206478"/>
            <a:ext cx="12192000" cy="584775"/>
            <a:chOff x="0" y="285135"/>
            <a:chExt cx="12192000" cy="584775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0" y="577523"/>
              <a:ext cx="12192000" cy="0"/>
            </a:xfrm>
            <a:prstGeom prst="line">
              <a:avLst/>
            </a:prstGeom>
            <a:ln w="127000">
              <a:solidFill>
                <a:srgbClr val="6648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3558509" y="285135"/>
              <a:ext cx="5074982" cy="5847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3200" b="1" smtClean="0">
                  <a:solidFill>
                    <a:srgbClr val="66489A"/>
                  </a:solidFill>
                  <a:latin typeface="Helvetica Neue" charset="0"/>
                  <a:ea typeface="Helvetica Neue" charset="0"/>
                  <a:cs typeface="Helvetica Neue" charset="0"/>
                </a:rPr>
                <a:t>Les recherches pour l’IA</a:t>
              </a:r>
              <a:endParaRPr lang="fr-FR" b="1" dirty="0">
                <a:solidFill>
                  <a:srgbClr val="66489A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5938-31CD-1D4D-A7DA-C70B41CD3E3F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440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073" t="394" r="10787" b="2114"/>
          <a:stretch/>
        </p:blipFill>
        <p:spPr>
          <a:xfrm rot="5400000">
            <a:off x="5847735" y="529610"/>
            <a:ext cx="496530" cy="118872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0" y="206478"/>
            <a:ext cx="12192000" cy="584775"/>
            <a:chOff x="0" y="285135"/>
            <a:chExt cx="12192000" cy="584775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0" y="577523"/>
              <a:ext cx="12192000" cy="0"/>
            </a:xfrm>
            <a:prstGeom prst="line">
              <a:avLst/>
            </a:prstGeom>
            <a:ln w="127000">
              <a:solidFill>
                <a:srgbClr val="6648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3558509" y="285135"/>
              <a:ext cx="5074982" cy="5847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3200" b="1" smtClean="0">
                  <a:solidFill>
                    <a:srgbClr val="66489A"/>
                  </a:solidFill>
                  <a:latin typeface="Helvetica Neue" charset="0"/>
                  <a:ea typeface="Helvetica Neue" charset="0"/>
                  <a:cs typeface="Helvetica Neue" charset="0"/>
                </a:rPr>
                <a:t>Les recherches pour l’IA</a:t>
              </a:r>
              <a:endParaRPr lang="fr-FR" b="1" dirty="0">
                <a:solidFill>
                  <a:srgbClr val="66489A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5938-31CD-1D4D-A7DA-C70B41CD3E3F}" type="slidenum">
              <a:rPr lang="fr-FR" smtClean="0"/>
              <a:t>7</a:t>
            </a:fld>
            <a:endParaRPr lang="fr-FR"/>
          </a:p>
        </p:txBody>
      </p:sp>
      <p:pic>
        <p:nvPicPr>
          <p:cNvPr id="3074" name="Picture 2" descr="https://lh3.googleusercontent.com/NVwtCR7svIfZ2oqwDD8Qoe_WIDueuPBljoDsL6Apk853vJHDgPfxB8dA_B0X1I6N_3lvlzIejDBlK3Z8jUj2LXaaK05xLl0gBNIUM97DF-0TdR6cMZjJ-FMAyDOkZP_opNhrLfBt7W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464" y="1268563"/>
            <a:ext cx="1908994" cy="1986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0" y="3429000"/>
            <a:ext cx="375592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latin typeface="Adobe Caslon Pro" charset="0"/>
                <a:ea typeface="Adobe Caslon Pro" charset="0"/>
                <a:cs typeface="Adobe Caslon Pro" charset="0"/>
              </a:rPr>
              <a:t>caffe.berkeleyvision.org</a:t>
            </a:r>
          </a:p>
        </p:txBody>
      </p:sp>
    </p:spTree>
    <p:extLst>
      <p:ext uri="{BB962C8B-B14F-4D97-AF65-F5344CB8AC3E}">
        <p14:creationId xmlns:p14="http://schemas.microsoft.com/office/powerpoint/2010/main" val="698817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073" t="394" r="10787" b="2114"/>
          <a:stretch/>
        </p:blipFill>
        <p:spPr>
          <a:xfrm rot="5400000">
            <a:off x="5847735" y="529610"/>
            <a:ext cx="496530" cy="118872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0" y="206478"/>
            <a:ext cx="12192000" cy="584775"/>
            <a:chOff x="0" y="285135"/>
            <a:chExt cx="12192000" cy="584775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0" y="577523"/>
              <a:ext cx="12192000" cy="0"/>
            </a:xfrm>
            <a:prstGeom prst="line">
              <a:avLst/>
            </a:prstGeom>
            <a:ln w="127000">
              <a:solidFill>
                <a:srgbClr val="6648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3558509" y="285135"/>
              <a:ext cx="5074982" cy="5847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3200" b="1" smtClean="0">
                  <a:solidFill>
                    <a:srgbClr val="66489A"/>
                  </a:solidFill>
                  <a:latin typeface="Helvetica Neue" charset="0"/>
                  <a:ea typeface="Helvetica Neue" charset="0"/>
                  <a:cs typeface="Helvetica Neue" charset="0"/>
                </a:rPr>
                <a:t>Les recherches pour l’IA</a:t>
              </a:r>
              <a:endParaRPr lang="fr-FR" b="1" dirty="0">
                <a:solidFill>
                  <a:srgbClr val="66489A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5938-31CD-1D4D-A7DA-C70B41CD3E3F}" type="slidenum">
              <a:rPr lang="fr-FR" smtClean="0"/>
              <a:t>8</a:t>
            </a:fld>
            <a:endParaRPr lang="fr-FR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4866"/>
            <a:ext cx="12192000" cy="259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229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073" t="394" r="10787" b="2114"/>
          <a:stretch/>
        </p:blipFill>
        <p:spPr>
          <a:xfrm rot="5400000">
            <a:off x="5847735" y="529610"/>
            <a:ext cx="496530" cy="118872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0" y="206478"/>
            <a:ext cx="12192000" cy="584775"/>
            <a:chOff x="0" y="285135"/>
            <a:chExt cx="12192000" cy="584775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0" y="577523"/>
              <a:ext cx="12192000" cy="0"/>
            </a:xfrm>
            <a:prstGeom prst="line">
              <a:avLst/>
            </a:prstGeom>
            <a:ln w="127000">
              <a:solidFill>
                <a:srgbClr val="66489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3558509" y="285135"/>
              <a:ext cx="5074982" cy="5847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3200" b="1" smtClean="0">
                  <a:solidFill>
                    <a:srgbClr val="66489A"/>
                  </a:solidFill>
                  <a:latin typeface="Helvetica Neue" charset="0"/>
                  <a:ea typeface="Helvetica Neue" charset="0"/>
                  <a:cs typeface="Helvetica Neue" charset="0"/>
                </a:rPr>
                <a:t>Les recherches pour l’IA</a:t>
              </a:r>
              <a:endParaRPr lang="fr-FR" b="1" dirty="0">
                <a:solidFill>
                  <a:srgbClr val="66489A"/>
                </a:solidFill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5938-31CD-1D4D-A7DA-C70B41CD3E3F}" type="slidenum">
              <a:rPr lang="fr-FR" smtClean="0"/>
              <a:t>9</a:t>
            </a:fld>
            <a:endParaRPr lang="fr-FR"/>
          </a:p>
        </p:txBody>
      </p:sp>
      <p:pic>
        <p:nvPicPr>
          <p:cNvPr id="1026" name="Picture 2" descr="https://lh6.googleusercontent.com/XB7OkQjAK17lt-MHqeydVBnwe-RqJiGPemS2fNHPp_Qcl3838EiXYemu0QenkU0Ect0EmyG6ASqo342fwkwnG-g-BINWDKNOq_cH5rktOqOT977pD6Wg30NHp5Xw04dn3PrPHz3gNt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774" y="2890684"/>
            <a:ext cx="6515100" cy="265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6.googleusercontent.com/xEMfWa6cSqHstci8RFpByDcfUfgLEeUCYP0aSoWq8L69DwXPrzjvz1nC-Q7PQw5x8SYHR5o8PFIwXdR4bASl7OQnojBMk50-S5mr0lTnyMs8bGDkoef97bWHoYtV6usTK5IX1Zt80gk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774" y="901699"/>
            <a:ext cx="6184490" cy="1878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7926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503</TotalTime>
  <Words>204</Words>
  <Application>Microsoft Macintosh PowerPoint</Application>
  <PresentationFormat>Widescreen</PresentationFormat>
  <Paragraphs>76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Adobe Caslon Pro</vt:lpstr>
      <vt:lpstr>Calibri</vt:lpstr>
      <vt:lpstr>Calibri Light</vt:lpstr>
      <vt:lpstr>Helvetica</vt:lpstr>
      <vt:lpstr>Helvetica Neue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23</cp:revision>
  <dcterms:created xsi:type="dcterms:W3CDTF">2017-06-25T10:42:42Z</dcterms:created>
  <dcterms:modified xsi:type="dcterms:W3CDTF">2017-06-27T19:00:11Z</dcterms:modified>
</cp:coreProperties>
</file>